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57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0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2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9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3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68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79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9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6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13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61D0-55DE-4DBB-92D3-FBB4D7F92F55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95256-63A9-4BFC-B3AD-636E83C3F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55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Brunel’s Other Bridge</a:t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 dangers of a walk round the Docks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2016224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The West of England Branch Project</a:t>
            </a:r>
          </a:p>
          <a:p>
            <a:endParaRPr lang="en-GB" b="1" dirty="0"/>
          </a:p>
          <a:p>
            <a:r>
              <a:rPr lang="en-GB" b="1" dirty="0" smtClean="0">
                <a:solidFill>
                  <a:schemeClr val="tx1"/>
                </a:solidFill>
              </a:rPr>
              <a:t>www.brunelsotherbridge.org.uk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8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Bridge – looking smart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699623" cy="4065315"/>
          </a:xfrm>
        </p:spPr>
      </p:pic>
      <p:sp>
        <p:nvSpPr>
          <p:cNvPr id="7" name="TextBox 6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10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The 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b="1" u="sng" dirty="0" smtClean="0"/>
              <a:t>Introduction</a:t>
            </a:r>
          </a:p>
          <a:p>
            <a:r>
              <a:rPr lang="en-GB" sz="2800" dirty="0" smtClean="0"/>
              <a:t>The </a:t>
            </a:r>
            <a:r>
              <a:rPr lang="en-GB" sz="2800" dirty="0" smtClean="0"/>
              <a:t>swing bridge was designed and built in 1849 – the same year the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Bowler hat was sold, made by T &amp; W Bowler</a:t>
            </a:r>
          </a:p>
          <a:p>
            <a:r>
              <a:rPr lang="en-GB" sz="2800" dirty="0" smtClean="0"/>
              <a:t>Manufactured in the Great Western dry dock from where the SS Great Britain was launched in 1843 after 4yrs of construction</a:t>
            </a:r>
          </a:p>
          <a:p>
            <a:r>
              <a:rPr lang="en-GB" sz="2800" dirty="0" smtClean="0"/>
              <a:t>It is a cantilever design with a cunning set of tie bars in the upper cavity to minimise the total mass of the structure </a:t>
            </a:r>
          </a:p>
          <a:p>
            <a:r>
              <a:rPr lang="en-GB" sz="2800" dirty="0" smtClean="0"/>
              <a:t>It ceased operation in the early 1960’s, was saved from demolition and now is to be restored as a pedestrian and cycle crossing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06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Brunel’s Other Bridge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24847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Foolishly </a:t>
            </a:r>
            <a:r>
              <a:rPr lang="en-GB" sz="2800" dirty="0" smtClean="0"/>
              <a:t>I took a little too </a:t>
            </a:r>
            <a:br>
              <a:rPr lang="en-GB" sz="2800" dirty="0" smtClean="0"/>
            </a:br>
            <a:r>
              <a:rPr lang="en-GB" sz="2800" dirty="0" smtClean="0"/>
              <a:t>much interest in a group of </a:t>
            </a:r>
            <a:br>
              <a:rPr lang="en-GB" sz="2800" dirty="0" smtClean="0"/>
            </a:br>
            <a:r>
              <a:rPr lang="en-GB" sz="2800" dirty="0" smtClean="0"/>
              <a:t>old boys in overalls crawling </a:t>
            </a:r>
            <a:br>
              <a:rPr lang="en-GB" sz="2800" dirty="0" smtClean="0"/>
            </a:br>
            <a:r>
              <a:rPr lang="en-GB" sz="2800" dirty="0" smtClean="0"/>
              <a:t>over a large pile of boiler </a:t>
            </a:r>
            <a:br>
              <a:rPr lang="en-GB" sz="2800" dirty="0" smtClean="0"/>
            </a:br>
            <a:r>
              <a:rPr lang="en-GB" sz="2800" dirty="0" smtClean="0"/>
              <a:t>plate and rivets in 2019.</a:t>
            </a:r>
          </a:p>
          <a:p>
            <a:endParaRPr lang="en-GB" sz="2800" dirty="0" smtClean="0"/>
          </a:p>
          <a:p>
            <a:r>
              <a:rPr lang="en-GB" sz="2800" dirty="0" smtClean="0"/>
              <a:t>A casual question of ‘What are the problems?’ resulted in our project to measure the remaining metal thickness over the whole pile.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8004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0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The problem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2879542" cy="452596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44365" y="1214858"/>
            <a:ext cx="5868144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Original drawings are available</a:t>
            </a:r>
          </a:p>
          <a:p>
            <a:r>
              <a:rPr lang="en-GB" dirty="0" smtClean="0"/>
              <a:t>Internal corrosion has occurred</a:t>
            </a:r>
          </a:p>
          <a:p>
            <a:r>
              <a:rPr lang="en-GB" dirty="0" smtClean="0"/>
              <a:t>Remaining wall thickness needs to be assessed.</a:t>
            </a:r>
          </a:p>
          <a:p>
            <a:r>
              <a:rPr lang="en-GB" dirty="0" smtClean="0"/>
              <a:t>Also there is severe external corrosion on the underside</a:t>
            </a:r>
          </a:p>
          <a:p>
            <a:r>
              <a:rPr lang="en-GB" dirty="0" smtClean="0"/>
              <a:t> Material: Wrought Iron</a:t>
            </a:r>
          </a:p>
          <a:p>
            <a:r>
              <a:rPr lang="en-GB" dirty="0" smtClean="0"/>
              <a:t>Nominal wall section ½”</a:t>
            </a:r>
          </a:p>
          <a:p>
            <a:r>
              <a:rPr lang="en-GB" dirty="0" smtClean="0"/>
              <a:t>No funding 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59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The Story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472608"/>
          </a:xfrm>
        </p:spPr>
        <p:txBody>
          <a:bodyPr/>
          <a:lstStyle/>
          <a:p>
            <a:r>
              <a:rPr lang="en-GB" sz="2800" dirty="0" smtClean="0"/>
              <a:t>2012 </a:t>
            </a:r>
            <a:r>
              <a:rPr lang="en-GB" sz="2800" dirty="0" err="1" smtClean="0"/>
              <a:t>Prof.</a:t>
            </a:r>
            <a:r>
              <a:rPr lang="en-GB" sz="2800" dirty="0" smtClean="0"/>
              <a:t> Bruce Drinkwater assesses ultrasonics and reasonable signals were obtained using 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&amp; 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repeat </a:t>
            </a:r>
            <a:r>
              <a:rPr lang="en-GB" sz="2800" dirty="0" err="1" smtClean="0"/>
              <a:t>echos</a:t>
            </a:r>
            <a:r>
              <a:rPr lang="en-GB" sz="2800" dirty="0"/>
              <a:t> </a:t>
            </a:r>
            <a:r>
              <a:rPr lang="en-GB" sz="2800" dirty="0" smtClean="0"/>
              <a:t>and a report supplied.  No further action taken by the restorers.</a:t>
            </a:r>
          </a:p>
          <a:p>
            <a:r>
              <a:rPr lang="en-GB" sz="2800" dirty="0" smtClean="0"/>
              <a:t>2018 Casual walk resulted in Branch involvement</a:t>
            </a:r>
          </a:p>
          <a:p>
            <a:r>
              <a:rPr lang="en-GB" sz="2800" dirty="0" smtClean="0"/>
              <a:t>Sept 2019 Meeting at the bridge to discuss a way forward</a:t>
            </a:r>
          </a:p>
          <a:p>
            <a:pPr lvl="1"/>
            <a:r>
              <a:rPr lang="en-GB" sz="2400" dirty="0" smtClean="0"/>
              <a:t>Pulsed E/C likely for the plane plate areas</a:t>
            </a:r>
          </a:p>
          <a:p>
            <a:pPr lvl="1"/>
            <a:r>
              <a:rPr lang="en-GB" sz="2400" dirty="0" smtClean="0"/>
              <a:t>Single point UT for curved and riveted regions</a:t>
            </a:r>
          </a:p>
          <a:p>
            <a:pPr lvl="1"/>
            <a:r>
              <a:rPr lang="en-GB" sz="2400" dirty="0" smtClean="0"/>
              <a:t>Then review the areas that cannot be measured </a:t>
            </a:r>
          </a:p>
          <a:p>
            <a:r>
              <a:rPr lang="en-GB" sz="2800" dirty="0" err="1" smtClean="0"/>
              <a:t>Covid</a:t>
            </a:r>
            <a:r>
              <a:rPr lang="en-GB" sz="2800" dirty="0" smtClean="0"/>
              <a:t> 19 struck so next visit was 6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April 2021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810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of Corrosion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629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Some corrosion is visible through the holes </a:t>
            </a:r>
          </a:p>
          <a:p>
            <a:r>
              <a:rPr lang="en-GB" sz="2800" dirty="0" smtClean="0"/>
              <a:t>The under surface has lost about 8mm of material from the outside, probably due to salt water action</a:t>
            </a:r>
          </a:p>
          <a:p>
            <a:r>
              <a:rPr lang="en-GB" sz="2800" dirty="0" smtClean="0"/>
              <a:t>High tides don’t help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11" y="1412776"/>
            <a:ext cx="3043064" cy="2282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33056"/>
            <a:ext cx="3008216" cy="2261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3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GB" dirty="0" smtClean="0"/>
              <a:t>Current results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560" y="1789435"/>
            <a:ext cx="1839383" cy="13795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35" y="1484784"/>
            <a:ext cx="2651787" cy="198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04764"/>
            <a:ext cx="2891813" cy="2168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67125"/>
            <a:ext cx="3131406" cy="2287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20" y="4373688"/>
            <a:ext cx="2771800" cy="207885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5087"/>
            <a:ext cx="1379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c 10"/>
          <p:cNvSpPr/>
          <p:nvPr/>
        </p:nvSpPr>
        <p:spPr>
          <a:xfrm rot="8772375">
            <a:off x="968078" y="3211469"/>
            <a:ext cx="3535435" cy="3132681"/>
          </a:xfrm>
          <a:prstGeom prst="arc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804159" y="4641329"/>
            <a:ext cx="151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7 to 8mm loss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836712"/>
            <a:ext cx="5619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Richard Day with a 5MHz twin crystal probe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35968" y="3861048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TWI ‘Dent’ gauge on underside 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dirty="0" smtClean="0"/>
              <a:t>10m </a:t>
            </a:r>
            <a:r>
              <a:rPr lang="en-GB" dirty="0" err="1" smtClean="0"/>
              <a:t>boroscope</a:t>
            </a:r>
            <a:r>
              <a:rPr lang="en-GB" dirty="0" smtClean="0"/>
              <a:t> inspection of top and bottom internal cavities</a:t>
            </a:r>
          </a:p>
          <a:p>
            <a:r>
              <a:rPr lang="en-GB" dirty="0" smtClean="0"/>
              <a:t>Report on UT capability</a:t>
            </a:r>
          </a:p>
          <a:p>
            <a:r>
              <a:rPr lang="en-GB" dirty="0" smtClean="0"/>
              <a:t>Trial of Pulsed E/C for plane sections</a:t>
            </a:r>
          </a:p>
          <a:p>
            <a:r>
              <a:rPr lang="en-GB" dirty="0" smtClean="0"/>
              <a:t>Agree techniques with the bridge project</a:t>
            </a:r>
          </a:p>
          <a:p>
            <a:r>
              <a:rPr lang="en-GB" dirty="0" smtClean="0"/>
              <a:t>Survey the bridge through offering supervised NDT experience to those requiring it for Level 1/2 qualifications.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31840" y="6214768"/>
            <a:ext cx="319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www.brunelsotherbridge.org.uk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07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354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Brunel’s Other Bridge  The dangers of a walk round the Docks</vt:lpstr>
      <vt:lpstr>The Bridge – looking smart</vt:lpstr>
      <vt:lpstr>The Bridge</vt:lpstr>
      <vt:lpstr>Brunel’s Other Bridge</vt:lpstr>
      <vt:lpstr>The problem</vt:lpstr>
      <vt:lpstr>The Story so far</vt:lpstr>
      <vt:lpstr>Spot of Corrosion</vt:lpstr>
      <vt:lpstr>Current results</vt:lpstr>
      <vt:lpstr>Next steps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Brunel’s Other Bridge</dc:title>
  <dc:creator>Dunhill</dc:creator>
  <cp:lastModifiedBy>Dunhill</cp:lastModifiedBy>
  <cp:revision>15</cp:revision>
  <dcterms:created xsi:type="dcterms:W3CDTF">2021-04-16T14:10:32Z</dcterms:created>
  <dcterms:modified xsi:type="dcterms:W3CDTF">2021-04-21T13:47:06Z</dcterms:modified>
</cp:coreProperties>
</file>